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60" r:id="rId3"/>
    <p:sldId id="273" r:id="rId4"/>
    <p:sldId id="262" r:id="rId5"/>
    <p:sldId id="263" r:id="rId6"/>
    <p:sldId id="264" r:id="rId7"/>
    <p:sldId id="276" r:id="rId8"/>
    <p:sldId id="281" r:id="rId9"/>
    <p:sldId id="275" r:id="rId10"/>
    <p:sldId id="277" r:id="rId11"/>
    <p:sldId id="280" r:id="rId12"/>
    <p:sldId id="279" r:id="rId13"/>
    <p:sldId id="278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79E9"/>
    <a:srgbClr val="F7EFDD"/>
    <a:srgbClr val="D9C9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2247" autoAdjust="0"/>
  </p:normalViewPr>
  <p:slideViewPr>
    <p:cSldViewPr snapToGrid="0">
      <p:cViewPr varScale="1">
        <p:scale>
          <a:sx n="86" d="100"/>
          <a:sy n="86" d="100"/>
        </p:scale>
        <p:origin x="1494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0A739-1830-4775-9AE8-E1C5FB04ABEB}" type="datetimeFigureOut">
              <a:rPr lang="en-US" smtClean="0"/>
              <a:t>20-Jan-21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A9549-4034-4B48-B61C-FD611A77D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https://img.haarets.co.il/img/1.9113094/4084090088.jpg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A9549-4034-4B48-B61C-FD611A77DF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80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A9549-4034-4B48-B61C-FD611A77DF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4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A9549-4034-4B48-B61C-FD611A77DF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70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 Source: https://i.pinimg.com/736x/5a/db/34/5adb34bf0b50712a92d170c739af5544.jpg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A9549-4034-4B48-B61C-FD611A77DF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96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r>
              <a:rPr lang="he-IL" sz="2000" dirty="0"/>
              <a:t>נתחיל ברקע תיאורטי: 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sz="2000" dirty="0"/>
              <a:t>נזכיר את המצב בכללי בעולם.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sz="2000" dirty="0"/>
              <a:t>נדגיש חומרת המצב בהדר.</a:t>
            </a:r>
          </a:p>
          <a:p>
            <a:pPr marL="0" lvl="0" indent="0" algn="r" rtl="1">
              <a:buFont typeface="Arial" panose="020B0604020202020204" pitchFamily="34" charset="0"/>
              <a:buNone/>
            </a:pPr>
            <a:r>
              <a:rPr lang="he-IL" sz="2000" dirty="0"/>
              <a:t>נתאר את הבעיה: 	</a:t>
            </a: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he-IL" sz="2000" dirty="0"/>
              <a:t>יש אנשים שצריכים עזרה וחייבים אותה.</a:t>
            </a: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he-IL" sz="2000" dirty="0"/>
              <a:t>נזכיר כי, עד היום, לא קיים דרך לשדך בין שני הצדדים.</a:t>
            </a:r>
          </a:p>
          <a:p>
            <a:pPr marL="457200" lvl="1" indent="0" algn="r" rtl="1">
              <a:buFont typeface="Arial" panose="020B0604020202020204" pitchFamily="34" charset="0"/>
              <a:buNone/>
            </a:pPr>
            <a:endParaRPr lang="he-IL" sz="2000" dirty="0"/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endParaRPr lang="he-IL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A9549-4034-4B48-B61C-FD611A77DF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69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A9549-4034-4B48-B61C-FD611A77DF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57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 </a:t>
            </a:r>
            <a:r>
              <a:rPr lang="en-US" dirty="0"/>
              <a:t>pic source: https://www.freepik.com/free-vector/organization-flat-icon_4167280.htm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A9549-4034-4B48-B61C-FD611A77DF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66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אז מה האתגרים שבפנינו?</a:t>
            </a:r>
            <a:endParaRPr lang="en-US" dirty="0"/>
          </a:p>
          <a:p>
            <a:pPr algn="r" rtl="1"/>
            <a:r>
              <a:rPr lang="he-IL" dirty="0"/>
              <a:t>כעת, נציג את האתגרים שפגשנו בתכנון ומימוש האפליקציה: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     אחד האתגרים שנתקלנו בהם הוא: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אימות המשתמשים:</a:t>
            </a:r>
          </a:p>
          <a:p>
            <a:pPr marL="628650" lvl="1" indent="-171450" algn="r" rtl="1">
              <a:buFontTx/>
              <a:buChar char="-"/>
            </a:pPr>
            <a:r>
              <a:rPr lang="he-IL" dirty="0"/>
              <a:t>יש צורך</a:t>
            </a:r>
            <a:r>
              <a:rPr lang="ar-SY" dirty="0"/>
              <a:t> </a:t>
            </a:r>
            <a:r>
              <a:rPr lang="he-IL" dirty="0"/>
              <a:t>לאימות זהות המתנדבים בצורה אנושית כדי לוודא שאינם מתחזים ושהם רציניים ובאמת מעוניינים להתנדב.</a:t>
            </a:r>
          </a:p>
          <a:p>
            <a:pPr marL="0" lvl="0" indent="0" algn="r" rtl="1">
              <a:buFontTx/>
              <a:buNone/>
            </a:pPr>
            <a:endParaRPr lang="he-IL" dirty="0"/>
          </a:p>
          <a:p>
            <a:pPr marL="0" lvl="0" indent="0" algn="r" rtl="1">
              <a:buFontTx/>
              <a:buNone/>
            </a:pPr>
            <a:r>
              <a:rPr lang="he-IL" dirty="0"/>
              <a:t>     זה מוביל אותנו באופן ישיר לאתגר השני, שהוא</a:t>
            </a:r>
          </a:p>
          <a:p>
            <a:pPr marL="171450" lvl="0" indent="-171450" algn="r" rtl="1">
              <a:buFontTx/>
              <a:buChar char="-"/>
            </a:pPr>
            <a:r>
              <a:rPr lang="he-IL" dirty="0"/>
              <a:t>בטיחות המשתמשים:</a:t>
            </a:r>
          </a:p>
          <a:p>
            <a:pPr marL="628650" lvl="1" indent="-171450" algn="r" rtl="1">
              <a:buFontTx/>
              <a:buChar char="-"/>
            </a:pPr>
            <a:r>
              <a:rPr lang="he-IL" dirty="0"/>
              <a:t>המשתמשים צריכים להיות בטוחים ממשתמשים זדוניים כשרוצים לבקש ולקבל עזרה. </a:t>
            </a:r>
            <a:br>
              <a:rPr lang="en-US" dirty="0"/>
            </a:br>
            <a:r>
              <a:rPr lang="he-IL" dirty="0"/>
              <a:t>יכולים להיות משתמשים שירצו לנצל את האפליקציה כדי לפגוע באנשים נזקקים, ואפילו בצורה פיזית, ע"י התחזות כמתנדבים.</a:t>
            </a:r>
            <a:br>
              <a:rPr lang="en-US" dirty="0"/>
            </a:br>
            <a:r>
              <a:rPr lang="he-IL" dirty="0"/>
              <a:t>ולכן יש צורך לסנן אנשים כאלה כדי למנוע מקרים לא נעימים כאלה, ולמנוע אסונות.</a:t>
            </a:r>
          </a:p>
          <a:p>
            <a:pPr marL="628650" lvl="1" indent="-171450" algn="r" rtl="1">
              <a:buFontTx/>
              <a:buChar char="-"/>
            </a:pPr>
            <a:endParaRPr lang="he-IL" dirty="0"/>
          </a:p>
          <a:p>
            <a:pPr marL="171450" lvl="0" indent="-171450" algn="r" rtl="1">
              <a:buFontTx/>
              <a:buChar char="-"/>
            </a:pPr>
            <a:r>
              <a:rPr lang="he-IL" sz="1200" strike="sngStrike" dirty="0">
                <a:solidFill>
                  <a:srgbClr val="000000"/>
                </a:solidFill>
              </a:rPr>
              <a:t>תמיכה במכשירים שונים:</a:t>
            </a:r>
            <a:r>
              <a:rPr lang="he-IL" sz="1200" strike="noStrike" dirty="0">
                <a:solidFill>
                  <a:srgbClr val="000000"/>
                </a:solidFill>
              </a:rPr>
              <a:t> </a:t>
            </a:r>
            <a:endParaRPr lang="he-IL" dirty="0"/>
          </a:p>
          <a:p>
            <a:pPr marL="0" lvl="0" indent="0" algn="r" rtl="1">
              <a:buFontTx/>
              <a:buNone/>
            </a:pPr>
            <a:r>
              <a:rPr lang="he-IL" dirty="0"/>
              <a:t>     המכשירים החכמים שבימינו מנוהלים באמצעות מערכות הפעלה ופלטפורמות שונות. ולכן מכיוון שברצוננו שהאפליקציה שלנו תהיה זמינה לכל מיני משתמשים, אז</a:t>
            </a:r>
          </a:p>
          <a:p>
            <a:pPr marL="171450" lvl="0" indent="-171450" algn="r" rtl="1">
              <a:buFontTx/>
              <a:buChar char="-"/>
            </a:pPr>
            <a:r>
              <a:rPr lang="he-IL" sz="1200" strike="noStrike" dirty="0">
                <a:solidFill>
                  <a:srgbClr val="000000"/>
                </a:solidFill>
              </a:rPr>
              <a:t>אנחנו צריכים לתמוך בכל מיני מכשירים שונים.</a:t>
            </a:r>
          </a:p>
          <a:p>
            <a:pPr marL="171450" lvl="0" indent="-171450" algn="r" rtl="1">
              <a:buFontTx/>
              <a:buChar char="-"/>
            </a:pPr>
            <a:endParaRPr lang="he-IL" dirty="0"/>
          </a:p>
          <a:p>
            <a:pPr marL="0" lvl="0" indent="0" algn="r" rtl="1">
              <a:buFontTx/>
              <a:buNone/>
            </a:pPr>
            <a:r>
              <a:rPr lang="he-IL" dirty="0"/>
              <a:t>     כמו שהזכרנו קודם, חלק גדול מהאוכלוסייה בהדר הם קשישים, ולכן האפליקציה שלנו צריכה לספק</a:t>
            </a:r>
          </a:p>
          <a:p>
            <a:pPr marL="171450" lvl="0" indent="-171450" algn="r" rtl="1">
              <a:buFontTx/>
              <a:buChar char="-"/>
            </a:pPr>
            <a:r>
              <a:rPr lang="he-IL" dirty="0"/>
              <a:t>נגישות לקשישים:</a:t>
            </a:r>
          </a:p>
          <a:p>
            <a:pPr marL="628650" lvl="1" indent="-171450" algn="r" rtl="1">
              <a:buFontTx/>
              <a:buChar char="-"/>
            </a:pPr>
            <a:r>
              <a:rPr lang="he-IL" dirty="0"/>
              <a:t>אנשים קשישים לא רגילים לעולם הטכנולוגיה, ובפרט לטלפונים חכמים, ולכן הם יתקשו להשתמש באפליקציה למרות שהיא דווקא מיועדת לעזור להם.</a:t>
            </a:r>
          </a:p>
          <a:p>
            <a:pPr marL="457200" lvl="1" indent="0" algn="r" rtl="1">
              <a:buFontTx/>
              <a:buNone/>
            </a:pPr>
            <a:endParaRPr lang="he-IL" dirty="0"/>
          </a:p>
          <a:p>
            <a:pPr marL="457200" lvl="1" indent="0" algn="r" rtl="1">
              <a:buFontTx/>
              <a:buNone/>
            </a:pPr>
            <a:r>
              <a:rPr lang="he-IL" dirty="0"/>
              <a:t>נזכיר עוד אתגר: המערכת צריכה לוודא קיום</a:t>
            </a:r>
          </a:p>
          <a:p>
            <a:pPr marL="171450" lvl="0" indent="-171450" algn="r" rtl="1">
              <a:buFontTx/>
              <a:buChar char="-"/>
            </a:pPr>
            <a:r>
              <a:rPr lang="he-IL" dirty="0"/>
              <a:t>שידוך מתאים בין המתנדבים למבקשי העזרה, כך שהמתנדב יוכל לתת את המקסימום שלו, ומבקש העזרה יוכל לקבל את מיטב העזרה.</a:t>
            </a:r>
          </a:p>
          <a:p>
            <a:pPr marL="171450" lvl="0" indent="-171450" algn="r" rtl="1">
              <a:buFontTx/>
              <a:buChar char="-"/>
            </a:pPr>
            <a:endParaRPr lang="he-IL" dirty="0"/>
          </a:p>
          <a:p>
            <a:pPr marL="628650" lvl="1" indent="-171450" algn="r" rtl="1">
              <a:buFontTx/>
              <a:buChar char="-"/>
            </a:pPr>
            <a:r>
              <a:rPr lang="he-IL" strike="sngStrike" dirty="0"/>
              <a:t>לא כל המתנדבים מתאימים לעזור בכל התחומים, ולכן צריכים לסנן את המתנדבים לפי יכולת העזרה שלהם, ולשדך להם בקשות עזרה מתאימות.</a:t>
            </a:r>
          </a:p>
          <a:p>
            <a:pPr marL="628650" lvl="1" indent="-171450" algn="r" rtl="1">
              <a:buFontTx/>
              <a:buChar char="-"/>
            </a:pPr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r>
              <a:rPr lang="en-US" dirty="0"/>
              <a:t>Image Source: https://www.dreamstime.com/stock-illustration-happy-old-woman-watch-movie-smart-phone-vector-illustration-grandma-isolated-white-background-cute-cartoon-character-image73926382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A9549-4034-4B48-B61C-FD611A77DF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9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Tx/>
              <a:buNone/>
            </a:pPr>
            <a:endParaRPr lang="he-IL" dirty="0"/>
          </a:p>
          <a:p>
            <a:pPr marL="0" indent="0" algn="r" rtl="1">
              <a:buFontTx/>
              <a:buNone/>
            </a:pPr>
            <a:r>
              <a:rPr lang="he-IL" dirty="0"/>
              <a:t>על מנת לממש את האפליקציה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השתמשנו ב-</a:t>
            </a:r>
            <a:r>
              <a:rPr lang="en-US" dirty="0"/>
              <a:t>SDK</a:t>
            </a:r>
            <a:r>
              <a:rPr lang="he-IL" dirty="0"/>
              <a:t> של </a:t>
            </a:r>
            <a:r>
              <a:rPr lang="en-US" dirty="0"/>
              <a:t> Flutter</a:t>
            </a:r>
            <a:r>
              <a:rPr lang="he-IL" dirty="0"/>
              <a:t>שמשתמש בשפת התכנות </a:t>
            </a:r>
            <a:r>
              <a:rPr lang="en-US" dirty="0"/>
              <a:t>Dart</a:t>
            </a:r>
            <a:r>
              <a:rPr lang="he-IL" dirty="0"/>
              <a:t>, וזה מכיוון ש-</a:t>
            </a:r>
            <a:r>
              <a:rPr lang="en-US" dirty="0"/>
              <a:t>Flutter</a:t>
            </a:r>
            <a:r>
              <a:rPr lang="he-IL" dirty="0"/>
              <a:t> היא </a:t>
            </a:r>
            <a:r>
              <a:rPr lang="en-US" dirty="0"/>
              <a:t>cross-platform</a:t>
            </a:r>
            <a:r>
              <a:rPr lang="he-IL" dirty="0"/>
              <a:t> שתומכת במערכות </a:t>
            </a:r>
            <a:r>
              <a:rPr lang="en-US" dirty="0"/>
              <a:t>Android</a:t>
            </a:r>
            <a:r>
              <a:rPr lang="he-IL" dirty="0"/>
              <a:t> , </a:t>
            </a:r>
            <a:r>
              <a:rPr lang="en-US" dirty="0"/>
              <a:t>IOS</a:t>
            </a:r>
            <a:r>
              <a:rPr lang="he-IL" dirty="0"/>
              <a:t> ו- </a:t>
            </a:r>
            <a:r>
              <a:rPr lang="en-US" dirty="0"/>
              <a:t>WEB</a:t>
            </a:r>
            <a:r>
              <a:rPr lang="he-IL" dirty="0"/>
              <a:t>, מה שמאפשר תמיכה ברוב המכשירים, ומנגיש את האפליקציה לרוב קהל היעד. ובכך נתגבר על אחד האתגרים שהזכרתי קודם.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לגבי מסד הנתונים, בחרנו להשתמש ב- </a:t>
            </a:r>
            <a:r>
              <a:rPr lang="en-US" dirty="0"/>
              <a:t>Firebase</a:t>
            </a:r>
            <a:r>
              <a:rPr lang="he-IL" dirty="0"/>
              <a:t>, כדי לאחסן את המשתמשים ובקשות העזרה וכל מה שנחוץ לקיום האפליקציה, ה-</a:t>
            </a:r>
            <a:r>
              <a:rPr lang="en-US" dirty="0"/>
              <a:t>database</a:t>
            </a:r>
            <a:r>
              <a:rPr lang="he-IL" dirty="0"/>
              <a:t> הזה הוא בטוח ונוח לשימוש.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בנוסף לכך, בחרנו ב- </a:t>
            </a:r>
            <a:r>
              <a:rPr lang="en-US" dirty="0"/>
              <a:t>Android Studio</a:t>
            </a:r>
            <a:r>
              <a:rPr lang="he-IL" dirty="0"/>
              <a:t> כ- </a:t>
            </a:r>
            <a:r>
              <a:rPr lang="en-US" dirty="0"/>
              <a:t>IDE</a:t>
            </a:r>
            <a:r>
              <a:rPr lang="he-IL" dirty="0"/>
              <a:t> מכיוון שהוא תומך ב-</a:t>
            </a:r>
            <a:r>
              <a:rPr lang="en-US" dirty="0"/>
              <a:t>Flutter</a:t>
            </a:r>
            <a:r>
              <a:rPr lang="he-IL" dirty="0"/>
              <a:t> ונוח לעבוד בו.</a:t>
            </a:r>
          </a:p>
          <a:p>
            <a:pPr marL="171450" indent="-171450" algn="r" rtl="1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A9549-4034-4B48-B61C-FD611A77DF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57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A9549-4034-4B48-B61C-FD611A77DF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31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A9549-4034-4B48-B61C-FD611A77DF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88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A9549-4034-4B48-B61C-FD611A77DF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65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E0E5-8C2E-412B-BCC1-BE20248F3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4EFA2-4398-45A3-BA78-FC7FBAB1E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527AB-FF50-4FC8-9A62-901FADFA5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85954-60B0-4A5E-97A2-8EBAA7018F68}" type="datetimeFigureOut">
              <a:rPr lang="en-US" smtClean="0"/>
              <a:t>20-Jan-21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9D7A4-0BE3-4817-AA24-A4E447D59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519E1-4A39-40C2-BCA8-63B83C8B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56ABE-6596-4663-B6AA-ECCBCF103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24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54456-DF9B-4B25-8602-24867470B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285D3E-EA70-458D-BE08-36DB46220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C2BAF-4E4C-44F7-9FA2-0FAF42E9B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85954-60B0-4A5E-97A2-8EBAA7018F68}" type="datetimeFigureOut">
              <a:rPr lang="en-US" smtClean="0"/>
              <a:t>20-Jan-21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15E94-88AB-4DFF-8596-F9CDE299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B6B08-F5A8-4030-8FE4-AC6499AFD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56ABE-6596-4663-B6AA-ECCBCF103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5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6E90B6-D2BC-4A67-AEC0-1497E8E237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FE6B40-2338-4A75-B2E7-92B251B6E8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E4720-A33D-4F01-B4FC-2AF2DEB9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85954-60B0-4A5E-97A2-8EBAA7018F68}" type="datetimeFigureOut">
              <a:rPr lang="en-US" smtClean="0"/>
              <a:t>20-Jan-21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9F805-D4CF-49E2-B5E6-670CC43D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AA9D9-298D-445E-8508-B4B9DFD3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56ABE-6596-4663-B6AA-ECCBCF103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8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4EF69-B3CD-4872-B0BB-645154C4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3C111-3665-4730-90EE-C24D2C646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3871F-28CB-4CD2-ADBA-351992816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85954-60B0-4A5E-97A2-8EBAA7018F68}" type="datetimeFigureOut">
              <a:rPr lang="en-US" smtClean="0"/>
              <a:t>20-Jan-21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F38C1-6C23-42FF-BE91-1E4C5DF05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F2D98-3FAD-4ED0-9C95-09AB50DE7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56ABE-6596-4663-B6AA-ECCBCF103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4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011C9-EC07-4C76-9007-AC106B111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0A32B-1D11-43A9-B122-6CBDA3B9E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AA80D-838B-4D32-AA8A-228F2045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85954-60B0-4A5E-97A2-8EBAA7018F68}" type="datetimeFigureOut">
              <a:rPr lang="en-US" smtClean="0"/>
              <a:t>20-Jan-21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EFD06-2730-44C0-B60D-32C59607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D8722-5745-4F53-94D8-7C487B393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56ABE-6596-4663-B6AA-ECCBCF103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40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8830D-12A6-4E20-BF24-B34B107DB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7D7B1-9F76-4F73-A44B-1729D2B542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975C9-826D-4383-8131-F5D3A39B6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4231D-64FA-4F0A-A3A9-3B8480B5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85954-60B0-4A5E-97A2-8EBAA7018F68}" type="datetimeFigureOut">
              <a:rPr lang="en-US" smtClean="0"/>
              <a:t>20-Jan-21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221F2-37F7-4C06-A838-65329C9F4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52823-1500-4A8E-88BF-86767EE6D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56ABE-6596-4663-B6AA-ECCBCF103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22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76CA5-922D-4EBF-8323-085D99401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185DF-93C9-4092-B606-A7F15B317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18948-D129-4651-BE47-5153024C9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3B1307-2FB8-4827-8802-2BC6B963F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8AEFDB-94C6-4FAE-A0C4-E6D452B994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B24950-980F-4F8E-91B8-D39E278E1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85954-60B0-4A5E-97A2-8EBAA7018F68}" type="datetimeFigureOut">
              <a:rPr lang="en-US" smtClean="0"/>
              <a:t>20-Jan-21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A5DE4-E8C2-48EE-B815-1FAF34D8D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0AB1EF-A269-4243-86D5-59DAEEC68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56ABE-6596-4663-B6AA-ECCBCF103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59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7346-15D4-43A0-BA47-59028BFD8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E9C332-8090-45C3-AEB2-C1600947B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85954-60B0-4A5E-97A2-8EBAA7018F68}" type="datetimeFigureOut">
              <a:rPr lang="en-US" smtClean="0"/>
              <a:t>20-Jan-21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D092ED-2C6D-421A-8EA1-11270168D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112A2-50C8-47E3-AFC9-B500BF9CC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56ABE-6596-4663-B6AA-ECCBCF103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39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66578B-9AA2-47D6-836D-F73ED0EBA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85954-60B0-4A5E-97A2-8EBAA7018F68}" type="datetimeFigureOut">
              <a:rPr lang="en-US" smtClean="0"/>
              <a:t>20-Jan-21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05FA91-2196-4964-873F-A177E11F0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DC452-97AA-4C5D-9EE0-CE2B0E56C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56ABE-6596-4663-B6AA-ECCBCF103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50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3BF28-032F-4277-A443-6279A67A6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02C27-B364-429E-9837-FC4822133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B4951-BA0A-4AA7-9C38-FBA5122B5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312A10-717D-4A2C-9A8C-796AE91A8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85954-60B0-4A5E-97A2-8EBAA7018F68}" type="datetimeFigureOut">
              <a:rPr lang="en-US" smtClean="0"/>
              <a:t>20-Jan-21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FD549-7845-48AB-888C-BCACD582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D9F5F-BE6F-45FD-83EC-72CDE86EE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56ABE-6596-4663-B6AA-ECCBCF103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7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D4F6-9EBF-4A9B-8A9E-F89DDD74A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C9A213-6DFC-450F-AD6E-3A74251DE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640CA-77C6-4832-A251-C4D194511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B76C2-6951-4EDF-89A0-03F9D898C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85954-60B0-4A5E-97A2-8EBAA7018F68}" type="datetimeFigureOut">
              <a:rPr lang="en-US" smtClean="0"/>
              <a:t>20-Jan-21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2D4FE-7104-412A-BF5E-3EB6070C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0ED80-DA99-49D6-804E-E46335FD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56ABE-6596-4663-B6AA-ECCBCF103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87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9391C5-1282-4075-AEB6-52E7BF5EC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41C5E-2967-43CF-862A-46065AF51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A5729-3900-4F38-B399-1FAD12989E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85954-60B0-4A5E-97A2-8EBAA7018F68}" type="datetimeFigureOut">
              <a:rPr lang="en-US" smtClean="0"/>
              <a:t>20-Jan-21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2E5F-5644-4A06-8C40-3D575E71F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CC4E1-114B-4857-9C01-7B5384F7F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56ABE-6596-4663-B6AA-ECCBCF103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, harbor, old&#10;&#10;Description automatically generated">
            <a:extLst>
              <a:ext uri="{FF2B5EF4-FFF2-40B4-BE49-F238E27FC236}">
                <a16:creationId xmlns:a16="http://schemas.microsoft.com/office/drawing/2014/main" id="{D963F185-B71D-4CEA-8AF5-56D4471E2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" r="8748" b="-1"/>
          <a:stretch/>
        </p:blipFill>
        <p:spPr>
          <a:xfrm flipH="1">
            <a:off x="0" y="10"/>
            <a:ext cx="9070044" cy="6857990"/>
          </a:xfrm>
          <a:custGeom>
            <a:avLst/>
            <a:gdLst/>
            <a:ahLst/>
            <a:cxnLst/>
            <a:rect l="l" t="t" r="r" b="b"/>
            <a:pathLst>
              <a:path w="9070044" h="6858000">
                <a:moveTo>
                  <a:pt x="1619628" y="0"/>
                </a:moveTo>
                <a:lnTo>
                  <a:pt x="4520115" y="0"/>
                </a:lnTo>
                <a:lnTo>
                  <a:pt x="6067239" y="0"/>
                </a:lnTo>
                <a:lnTo>
                  <a:pt x="6179699" y="0"/>
                </a:lnTo>
                <a:lnTo>
                  <a:pt x="8129366" y="0"/>
                </a:lnTo>
                <a:lnTo>
                  <a:pt x="9070044" y="0"/>
                </a:lnTo>
                <a:lnTo>
                  <a:pt x="9070044" y="6858000"/>
                </a:lnTo>
                <a:lnTo>
                  <a:pt x="8129366" y="6858000"/>
                </a:lnTo>
                <a:lnTo>
                  <a:pt x="6179699" y="6858000"/>
                </a:lnTo>
                <a:lnTo>
                  <a:pt x="6067239" y="6858000"/>
                </a:lnTo>
                <a:lnTo>
                  <a:pt x="4520115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effectLst>
            <a:outerShdw blurRad="50800" dist="50800" dir="5400000" sx="4000" sy="4000" algn="ctr" rotWithShape="0">
              <a:srgbClr val="000000"/>
            </a:outerShdw>
          </a:effectLst>
        </p:spPr>
      </p:pic>
      <p:sp>
        <p:nvSpPr>
          <p:cNvPr id="9" name="Moon 8">
            <a:extLst>
              <a:ext uri="{FF2B5EF4-FFF2-40B4-BE49-F238E27FC236}">
                <a16:creationId xmlns:a16="http://schemas.microsoft.com/office/drawing/2014/main" id="{AA150F92-03C5-4CCD-A498-6C56372FDFA9}"/>
              </a:ext>
            </a:extLst>
          </p:cNvPr>
          <p:cNvSpPr/>
          <p:nvPr/>
        </p:nvSpPr>
        <p:spPr>
          <a:xfrm rot="10800000">
            <a:off x="7359391" y="-259422"/>
            <a:ext cx="2619911" cy="7376844"/>
          </a:xfrm>
          <a:prstGeom prst="moon">
            <a:avLst>
              <a:gd name="adj" fmla="val 3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857F4E8-141D-47AC-9AEA-75BACC1304F9}"/>
              </a:ext>
            </a:extLst>
          </p:cNvPr>
          <p:cNvSpPr/>
          <p:nvPr/>
        </p:nvSpPr>
        <p:spPr>
          <a:xfrm>
            <a:off x="-1401894" y="2309116"/>
            <a:ext cx="2619911" cy="2568539"/>
          </a:xfrm>
          <a:prstGeom prst="ellipse">
            <a:avLst/>
          </a:prstGeom>
          <a:solidFill>
            <a:srgbClr val="0779E9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B16DBB4E-439B-4564-A077-CA22D969D468}"/>
              </a:ext>
            </a:extLst>
          </p:cNvPr>
          <p:cNvSpPr txBox="1">
            <a:spLocks/>
          </p:cNvSpPr>
          <p:nvPr/>
        </p:nvSpPr>
        <p:spPr>
          <a:xfrm>
            <a:off x="8311793" y="3685854"/>
            <a:ext cx="3501703" cy="1086304"/>
          </a:xfrm>
          <a:prstGeom prst="rect">
            <a:avLst/>
          </a:prstGeom>
          <a:effectLst>
            <a:glow rad="508000">
              <a:schemeClr val="accent1">
                <a:alpha val="40000"/>
              </a:schemeClr>
            </a:glow>
            <a:outerShdw blurRad="203200" dist="50800" dir="5400000" algn="ctr" rotWithShape="0">
              <a:srgbClr val="000000">
                <a:alpha val="84000"/>
              </a:srgbClr>
            </a:outerShdw>
            <a:softEdge rad="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dirty="0">
                <a:solidFill>
                  <a:srgbClr val="0779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202020204" pitchFamily="34" charset="0"/>
                <a:cs typeface="+mn-cs"/>
              </a:rPr>
              <a:t>רשת חברתית בהדר</a:t>
            </a:r>
            <a:endParaRPr lang="en-US" dirty="0">
              <a:solidFill>
                <a:srgbClr val="0779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5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2B215-E95A-43A6-A769-95313D80F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06" y="1417320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Aft>
                <a:spcPts val="600"/>
              </a:spcAft>
            </a:pPr>
            <a:r>
              <a:rPr lang="he-IL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תהליך הוספת בקשת עזרה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2-adding a request ">
            <a:hlinkClick r:id="" action="ppaction://media"/>
            <a:extLst>
              <a:ext uri="{FF2B5EF4-FFF2-40B4-BE49-F238E27FC236}">
                <a16:creationId xmlns:a16="http://schemas.microsoft.com/office/drawing/2014/main" id="{238028C3-983F-4EE4-9594-F2A9830A26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45875" y="566916"/>
            <a:ext cx="3234154" cy="57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4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2B215-E95A-43A6-A769-95313D80F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12" y="1862066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Aft>
                <a:spcPts val="600"/>
              </a:spcAft>
            </a:pPr>
            <a:r>
              <a:rPr lang="he-IL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תהליך קבלת משתמשים ואישור בקשות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3-admin approving ">
            <a:hlinkClick r:id="" action="ppaction://media"/>
            <a:extLst>
              <a:ext uri="{FF2B5EF4-FFF2-40B4-BE49-F238E27FC236}">
                <a16:creationId xmlns:a16="http://schemas.microsoft.com/office/drawing/2014/main" id="{02FEF177-9E94-47EC-B910-07A36E75B0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5026" r="24769"/>
          <a:stretch/>
        </p:blipFill>
        <p:spPr>
          <a:xfrm>
            <a:off x="5120641" y="0"/>
            <a:ext cx="675638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94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 - volunteers accepting requests">
            <a:hlinkClick r:id="" action="ppaction://media"/>
            <a:extLst>
              <a:ext uri="{FF2B5EF4-FFF2-40B4-BE49-F238E27FC236}">
                <a16:creationId xmlns:a16="http://schemas.microsoft.com/office/drawing/2014/main" id="{BB3B320A-7996-4A35-BDB0-7F0B460E23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753" t="678" r="-753" b="-678"/>
          <a:stretch/>
        </p:blipFill>
        <p:spPr>
          <a:xfrm>
            <a:off x="0" y="-1"/>
            <a:ext cx="1227497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8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2B215-E95A-43A6-A769-95313D80F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21" y="1417320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Aft>
                <a:spcPts val="600"/>
              </a:spcAft>
            </a:pPr>
            <a:r>
              <a:rPr lang="he-IL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תיאום סופי ע"י המנהל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5 - admin">
            <a:hlinkClick r:id="" action="ppaction://media"/>
            <a:extLst>
              <a:ext uri="{FF2B5EF4-FFF2-40B4-BE49-F238E27FC236}">
                <a16:creationId xmlns:a16="http://schemas.microsoft.com/office/drawing/2014/main" id="{FE8B8568-ECE2-4EE2-882C-B965F5081C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071" r="37215"/>
          <a:stretch/>
        </p:blipFill>
        <p:spPr>
          <a:xfrm>
            <a:off x="7101454" y="72371"/>
            <a:ext cx="3068914" cy="67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59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in a suit and tie&#10;&#10;Description automatically generated">
            <a:extLst>
              <a:ext uri="{FF2B5EF4-FFF2-40B4-BE49-F238E27FC236}">
                <a16:creationId xmlns:a16="http://schemas.microsoft.com/office/drawing/2014/main" id="{05E3E947-2EB0-4BB7-A8EE-E361F7B6E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13" y="686223"/>
            <a:ext cx="8890000" cy="49911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Curious skeleton">
                <a:extLst>
                  <a:ext uri="{FF2B5EF4-FFF2-40B4-BE49-F238E27FC236}">
                    <a16:creationId xmlns:a16="http://schemas.microsoft.com/office/drawing/2014/main" id="{C87EAC55-F805-47D9-BFBC-FDC0328836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0371316"/>
                  </p:ext>
                </p:extLst>
              </p:nvPr>
            </p:nvGraphicFramePr>
            <p:xfrm>
              <a:off x="985848" y="1219624"/>
              <a:ext cx="1943179" cy="50086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43179" cy="5008688"/>
                    </a:xfrm>
                    <a:prstGeom prst="rect">
                      <a:avLst/>
                    </a:prstGeom>
                  </am3d:spPr>
                  <am3d:camera>
                    <am3d:pos x="0" y="0" z="52331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5075" d="1000000"/>
                    <am3d:preTrans dx="-1174283" dy="-17668201" dz="-14785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66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Curious skeleton">
                <a:extLst>
                  <a:ext uri="{FF2B5EF4-FFF2-40B4-BE49-F238E27FC236}">
                    <a16:creationId xmlns:a16="http://schemas.microsoft.com/office/drawing/2014/main" id="{C87EAC55-F805-47D9-BFBC-FDC0328836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5848" y="1219624"/>
                <a:ext cx="1943179" cy="50086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063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6633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משנה 2">
            <a:extLst>
              <a:ext uri="{FF2B5EF4-FFF2-40B4-BE49-F238E27FC236}">
                <a16:creationId xmlns:a16="http://schemas.microsoft.com/office/drawing/2014/main" id="{74186517-0568-43EC-AD2A-25D0886184C3}"/>
              </a:ext>
            </a:extLst>
          </p:cNvPr>
          <p:cNvSpPr txBox="1">
            <a:spLocks/>
          </p:cNvSpPr>
          <p:nvPr/>
        </p:nvSpPr>
        <p:spPr>
          <a:xfrm>
            <a:off x="1524000" y="260111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e-IL" dirty="0"/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B26CCB31-A281-496D-BB71-A23789747F14}"/>
              </a:ext>
            </a:extLst>
          </p:cNvPr>
          <p:cNvSpPr>
            <a:spLocks noGrp="1"/>
          </p:cNvSpPr>
          <p:nvPr/>
        </p:nvSpPr>
        <p:spPr>
          <a:xfrm>
            <a:off x="6856368" y="301222"/>
            <a:ext cx="5518484" cy="1512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sz="5400" b="1" dirty="0">
                <a:solidFill>
                  <a:srgbClr val="0779E9"/>
                </a:solidFill>
                <a:latin typeface="Gisha" charset="0"/>
                <a:ea typeface="Gisha" charset="0"/>
                <a:cs typeface="Gisha" charset="0"/>
              </a:rPr>
              <a:t>המצב בהדר: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94BD6A3-0206-45DE-B579-9AED84081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723" y="602363"/>
            <a:ext cx="7011560" cy="4655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8D042E-C7EF-4328-B3FC-74072879F1CD}"/>
              </a:ext>
            </a:extLst>
          </p:cNvPr>
          <p:cNvSpPr txBox="1"/>
          <p:nvPr/>
        </p:nvSpPr>
        <p:spPr>
          <a:xfrm>
            <a:off x="5825645" y="1600135"/>
            <a:ext cx="6120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3000" dirty="0"/>
              <a:t>הרבה קשישים, ילדים במשפחות חד הוריות ,אנשים חולים וכו' . 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3000" dirty="0"/>
              <a:t>הרבה מתנדבים ועמותות שמוכנים לעזור.</a:t>
            </a:r>
          </a:p>
        </p:txBody>
      </p:sp>
    </p:spTree>
    <p:extLst>
      <p:ext uri="{BB962C8B-B14F-4D97-AF65-F5344CB8AC3E}">
        <p14:creationId xmlns:p14="http://schemas.microsoft.com/office/powerpoint/2010/main" val="420411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05D0C-FD95-4527-98B3-12C8C3EE0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2945"/>
          </a:xfrm>
        </p:spPr>
        <p:txBody>
          <a:bodyPr>
            <a:normAutofit/>
          </a:bodyPr>
          <a:lstStyle/>
          <a:p>
            <a:pPr algn="r" rtl="1"/>
            <a:r>
              <a:rPr lang="he-IL" sz="5400" b="1" dirty="0">
                <a:solidFill>
                  <a:srgbClr val="0779E9"/>
                </a:solidFill>
                <a:latin typeface="Gisha" charset="0"/>
                <a:cs typeface="Gisha" charset="0"/>
              </a:rPr>
              <a:t>הרשת החברתית, מהי?</a:t>
            </a:r>
            <a:br>
              <a:rPr lang="he-IL" sz="5400" b="1" dirty="0">
                <a:solidFill>
                  <a:srgbClr val="0779E9"/>
                </a:solidFill>
                <a:latin typeface="Gisha" charset="0"/>
                <a:cs typeface="Gisha" charset="0"/>
              </a:rPr>
            </a:br>
            <a:r>
              <a:rPr lang="he-IL" sz="5400" b="1" dirty="0">
                <a:solidFill>
                  <a:srgbClr val="0779E9"/>
                </a:solidFill>
                <a:latin typeface="Gisha" charset="0"/>
                <a:cs typeface="Gisha" charset="0"/>
              </a:rPr>
              <a:t>ומה חסר בה?</a:t>
            </a:r>
            <a:endParaRPr lang="en-US" sz="5400" b="1" dirty="0">
              <a:solidFill>
                <a:srgbClr val="0779E9"/>
              </a:solidFill>
              <a:latin typeface="Gisha" charset="0"/>
              <a:cs typeface="Gisha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DC2E5-65FE-447D-B4E3-30E4BE241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3748" y="2156790"/>
            <a:ext cx="8700052" cy="3885235"/>
          </a:xfrm>
        </p:spPr>
        <p:txBody>
          <a:bodyPr>
            <a:normAutofit/>
          </a:bodyPr>
          <a:lstStyle/>
          <a:p>
            <a:pPr marL="285750" indent="-285750" algn="r" rtl="1"/>
            <a:r>
              <a:rPr lang="he-IL" sz="3000" dirty="0"/>
              <a:t>הרשת החברתית נולדה ב-2006, אחרי מלחמת לבנון השנייה.</a:t>
            </a:r>
          </a:p>
          <a:p>
            <a:pPr marL="285750" indent="-285750" algn="r" rtl="1"/>
            <a:r>
              <a:rPr lang="he-IL" sz="3000" dirty="0"/>
              <a:t>המטרה שלה היא לחבר את האנשים אחד לשני, ולחבר את העמותות השונות לתושבים. </a:t>
            </a:r>
          </a:p>
          <a:p>
            <a:pPr marL="285750" indent="-285750" algn="r" rtl="1"/>
            <a:r>
              <a:rPr lang="he-IL" sz="3000" dirty="0"/>
              <a:t>החיבורים נעשים באמצעים יחסית מיושנים לימינו כמו שליחת מיילים ו-</a:t>
            </a:r>
            <a:r>
              <a:rPr lang="en-US" sz="3000" dirty="0" err="1"/>
              <a:t>whatsapp</a:t>
            </a:r>
            <a:r>
              <a:rPr lang="he-IL" sz="3000" dirty="0"/>
              <a:t>.</a:t>
            </a:r>
          </a:p>
          <a:p>
            <a:pPr marL="285750" indent="-285750" algn="r" rtl="1"/>
            <a:r>
              <a:rPr lang="he-IL" sz="3000" dirty="0"/>
              <a:t>התושבים לא מודעים לעמותות הקיימות.</a:t>
            </a:r>
          </a:p>
          <a:p>
            <a:pPr marL="0" indent="0" algn="r" rtl="1">
              <a:buNone/>
            </a:pPr>
            <a:endParaRPr lang="he-IL" sz="3000" dirty="0"/>
          </a:p>
          <a:p>
            <a:pPr algn="r" rtl="1"/>
            <a:endParaRPr lang="he-IL" dirty="0"/>
          </a:p>
          <a:p>
            <a:pPr marL="0" indent="0" algn="r" rt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31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ree Vector | Organization flat icon">
            <a:extLst>
              <a:ext uri="{FF2B5EF4-FFF2-40B4-BE49-F238E27FC236}">
                <a16:creationId xmlns:a16="http://schemas.microsoft.com/office/drawing/2014/main" id="{E179B10F-8A32-4C86-BD57-92CB4C598C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3" r="-1" b="7493"/>
          <a:stretch/>
        </p:blipFill>
        <p:spPr bwMode="auto">
          <a:xfrm>
            <a:off x="172720" y="991869"/>
            <a:ext cx="6428018" cy="44399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כותרת 1">
            <a:extLst>
              <a:ext uri="{FF2B5EF4-FFF2-40B4-BE49-F238E27FC236}">
                <a16:creationId xmlns:a16="http://schemas.microsoft.com/office/drawing/2014/main" id="{E26ACA1E-D72D-478F-B5C2-0971214AAC15}"/>
              </a:ext>
            </a:extLst>
          </p:cNvPr>
          <p:cNvSpPr>
            <a:spLocks noGrp="1"/>
          </p:cNvSpPr>
          <p:nvPr/>
        </p:nvSpPr>
        <p:spPr>
          <a:xfrm>
            <a:off x="7179858" y="721838"/>
            <a:ext cx="4433022" cy="1167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 eaLnBrk="1" latinLnBrk="0" hangingPunct="1">
              <a:spcBef>
                <a:spcPct val="0"/>
              </a:spcBef>
              <a:spcAft>
                <a:spcPts val="600"/>
              </a:spcAft>
              <a:buNone/>
            </a:pPr>
            <a:r>
              <a:rPr lang="he-IL" sz="5000" b="1" dirty="0">
                <a:solidFill>
                  <a:srgbClr val="0779E9"/>
                </a:solidFill>
                <a:latin typeface="Gisha" charset="0"/>
                <a:ea typeface="Gisha" charset="0"/>
                <a:cs typeface="Gisha" charset="0"/>
              </a:rPr>
              <a:t>מה מציעים?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4F957-DD1C-493C-8F7C-F4D9BDBDB7E3}"/>
              </a:ext>
            </a:extLst>
          </p:cNvPr>
          <p:cNvSpPr txBox="1"/>
          <p:nvPr/>
        </p:nvSpPr>
        <p:spPr>
          <a:xfrm>
            <a:off x="5602317" y="1969245"/>
            <a:ext cx="6289894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r" rt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e-IL" sz="4000" dirty="0"/>
              <a:t>אפליקציה/אתר עם ממשק נוח לשימוש, משדכת בין אנשים שצריכים עזרה לבין מתנדבים</a:t>
            </a:r>
            <a:r>
              <a:rPr lang="en-US" sz="4000" dirty="0"/>
              <a:t>/</a:t>
            </a:r>
            <a:r>
              <a:rPr lang="he-IL" sz="4000" dirty="0"/>
              <a:t>עמותות.</a:t>
            </a:r>
          </a:p>
          <a:p>
            <a:pPr marL="571500" indent="-571500" algn="r" rt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e-IL" sz="4000" dirty="0"/>
              <a:t>ממשק ניהולי שמוודא ביצוע כל התהליך באופן תקין.</a:t>
            </a:r>
          </a:p>
        </p:txBody>
      </p:sp>
    </p:spTree>
    <p:extLst>
      <p:ext uri="{BB962C8B-B14F-4D97-AF65-F5344CB8AC3E}">
        <p14:creationId xmlns:p14="http://schemas.microsoft.com/office/powerpoint/2010/main" val="168817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1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63AFCE-32DF-448C-A120-9903B9E28D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" r="-3" b="-3"/>
          <a:stretch/>
        </p:blipFill>
        <p:spPr>
          <a:xfrm>
            <a:off x="-159774" y="914399"/>
            <a:ext cx="4917162" cy="5146571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93477D-B098-4EC1-9712-FE283CF363B7}"/>
              </a:ext>
            </a:extLst>
          </p:cNvPr>
          <p:cNvSpPr txBox="1"/>
          <p:nvPr/>
        </p:nvSpPr>
        <p:spPr>
          <a:xfrm>
            <a:off x="6096001" y="1973842"/>
            <a:ext cx="5367086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28600" algn="r" rt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000000"/>
                </a:solidFill>
              </a:rPr>
              <a:t>אימות</a:t>
            </a: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he-IL" sz="4000" dirty="0">
                <a:solidFill>
                  <a:srgbClr val="000000"/>
                </a:solidFill>
              </a:rPr>
              <a:t>ה</a:t>
            </a:r>
            <a:r>
              <a:rPr lang="en-US" sz="4000" dirty="0" err="1">
                <a:solidFill>
                  <a:srgbClr val="000000"/>
                </a:solidFill>
              </a:rPr>
              <a:t>משתמשים</a:t>
            </a:r>
            <a:r>
              <a:rPr lang="en-US" sz="4000" dirty="0">
                <a:solidFill>
                  <a:srgbClr val="000000"/>
                </a:solidFill>
              </a:rPr>
              <a:t>.</a:t>
            </a:r>
          </a:p>
          <a:p>
            <a:pPr marL="285750" indent="-228600" algn="r" rt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000000"/>
                </a:solidFill>
              </a:rPr>
              <a:t>בטיחות</a:t>
            </a: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he-IL" sz="4000" dirty="0">
                <a:solidFill>
                  <a:srgbClr val="000000"/>
                </a:solidFill>
              </a:rPr>
              <a:t>ה</a:t>
            </a:r>
            <a:r>
              <a:rPr lang="en-US" sz="4000" dirty="0" err="1">
                <a:solidFill>
                  <a:srgbClr val="000000"/>
                </a:solidFill>
              </a:rPr>
              <a:t>משתמשים</a:t>
            </a:r>
            <a:r>
              <a:rPr lang="en-US" sz="4000" dirty="0">
                <a:solidFill>
                  <a:srgbClr val="000000"/>
                </a:solidFill>
              </a:rPr>
              <a:t>.</a:t>
            </a:r>
            <a:endParaRPr lang="he-IL" sz="4000" dirty="0">
              <a:solidFill>
                <a:srgbClr val="000000"/>
              </a:solidFill>
            </a:endParaRPr>
          </a:p>
          <a:p>
            <a:pPr marL="285750" indent="-228600" algn="r" rt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e-IL" sz="4000" dirty="0">
                <a:solidFill>
                  <a:srgbClr val="000000"/>
                </a:solidFill>
              </a:rPr>
              <a:t>תמיכה במכשירים שונים.</a:t>
            </a:r>
            <a:endParaRPr lang="en-US" sz="4000" dirty="0">
              <a:solidFill>
                <a:srgbClr val="000000"/>
              </a:solidFill>
            </a:endParaRPr>
          </a:p>
          <a:p>
            <a:pPr marL="285750" indent="-228600" algn="r" rt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000000"/>
                </a:solidFill>
              </a:rPr>
              <a:t>נגישות</a:t>
            </a: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en-US" sz="4000" dirty="0" err="1">
                <a:solidFill>
                  <a:srgbClr val="000000"/>
                </a:solidFill>
              </a:rPr>
              <a:t>לקשישים</a:t>
            </a:r>
            <a:r>
              <a:rPr lang="en-US" sz="4000" dirty="0">
                <a:solidFill>
                  <a:srgbClr val="000000"/>
                </a:solidFill>
              </a:rPr>
              <a:t>.</a:t>
            </a:r>
          </a:p>
          <a:p>
            <a:pPr marL="285750" indent="-228600" algn="r" rt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000000"/>
                </a:solidFill>
              </a:rPr>
              <a:t>שידוך</a:t>
            </a: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en-US" sz="4000" dirty="0" err="1">
                <a:solidFill>
                  <a:srgbClr val="000000"/>
                </a:solidFill>
              </a:rPr>
              <a:t>מתאים</a:t>
            </a:r>
            <a:r>
              <a:rPr lang="en-US" sz="4000" dirty="0">
                <a:solidFill>
                  <a:srgbClr val="000000"/>
                </a:solidFill>
              </a:rPr>
              <a:t>.</a:t>
            </a:r>
          </a:p>
          <a:p>
            <a:pPr marL="285750" indent="-228600" algn="r" rt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00000"/>
              </a:solidFill>
            </a:endParaRPr>
          </a:p>
        </p:txBody>
      </p:sp>
      <p:sp>
        <p:nvSpPr>
          <p:cNvPr id="21" name="כותרת 1">
            <a:extLst>
              <a:ext uri="{FF2B5EF4-FFF2-40B4-BE49-F238E27FC236}">
                <a16:creationId xmlns:a16="http://schemas.microsoft.com/office/drawing/2014/main" id="{91A28EC1-11DC-4D54-87DE-AC4C16077A9B}"/>
              </a:ext>
            </a:extLst>
          </p:cNvPr>
          <p:cNvSpPr>
            <a:spLocks noGrp="1"/>
          </p:cNvSpPr>
          <p:nvPr/>
        </p:nvSpPr>
        <p:spPr>
          <a:xfrm>
            <a:off x="7179858" y="721838"/>
            <a:ext cx="4433022" cy="1167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 eaLnBrk="1" latinLnBrk="0" hangingPunct="1">
              <a:spcBef>
                <a:spcPct val="0"/>
              </a:spcBef>
              <a:spcAft>
                <a:spcPts val="600"/>
              </a:spcAft>
              <a:buNone/>
            </a:pPr>
            <a:r>
              <a:rPr lang="he-IL" sz="5000" b="1" dirty="0">
                <a:solidFill>
                  <a:srgbClr val="0779E9"/>
                </a:solidFill>
                <a:latin typeface="Gisha" charset="0"/>
                <a:ea typeface="Gisha" charset="0"/>
                <a:cs typeface="Gisha" charset="0"/>
              </a:rPr>
              <a:t>אתגרים:</a:t>
            </a:r>
          </a:p>
        </p:txBody>
      </p:sp>
    </p:spTree>
    <p:extLst>
      <p:ext uri="{BB962C8B-B14F-4D97-AF65-F5344CB8AC3E}">
        <p14:creationId xmlns:p14="http://schemas.microsoft.com/office/powerpoint/2010/main" val="3972706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75D84D2B-13BF-4191-9C00-B7628D71449B}"/>
              </a:ext>
            </a:extLst>
          </p:cNvPr>
          <p:cNvSpPr>
            <a:spLocks noGrp="1"/>
          </p:cNvSpPr>
          <p:nvPr/>
        </p:nvSpPr>
        <p:spPr>
          <a:xfrm>
            <a:off x="990600" y="4642583"/>
            <a:ext cx="10210800" cy="1099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>
              <a:spcAft>
                <a:spcPts val="600"/>
              </a:spcAft>
            </a:pPr>
            <a:r>
              <a:rPr lang="en-US" b="1" dirty="0"/>
              <a:t>Framework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F638861-22F4-42BD-AB54-580F4FFF9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405745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ounded Rectangle 26">
            <a:extLst>
              <a:ext uri="{FF2B5EF4-FFF2-40B4-BE49-F238E27FC236}">
                <a16:creationId xmlns:a16="http://schemas.microsoft.com/office/drawing/2014/main" id="{6CACE173-0A3A-4306-B76C-60A0714C3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3" y="320843"/>
            <a:ext cx="3657600" cy="37080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ounded Rectangle 26">
            <a:extLst>
              <a:ext uri="{FF2B5EF4-FFF2-40B4-BE49-F238E27FC236}">
                <a16:creationId xmlns:a16="http://schemas.microsoft.com/office/drawing/2014/main" id="{BE5996B0-F3AC-4A78-A5EF-139FD3495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7198" y="320842"/>
            <a:ext cx="3657600" cy="37080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AFBE2E29-E74F-4214-9DA9-0D7A1912A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7" t="27464" r="9230" b="27364"/>
          <a:stretch/>
        </p:blipFill>
        <p:spPr>
          <a:xfrm>
            <a:off x="601113" y="972185"/>
            <a:ext cx="3098500" cy="2398662"/>
          </a:xfrm>
          <a:prstGeom prst="rect">
            <a:avLst/>
          </a:prstGeom>
        </p:spPr>
      </p:pic>
      <p:sp>
        <p:nvSpPr>
          <p:cNvPr id="145" name="Rounded Rectangle 26">
            <a:extLst>
              <a:ext uri="{FF2B5EF4-FFF2-40B4-BE49-F238E27FC236}">
                <a16:creationId xmlns:a16="http://schemas.microsoft.com/office/drawing/2014/main" id="{347C85EF-9B88-46AF-B40D-70F2DDDE1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2834" y="320842"/>
            <a:ext cx="3657600" cy="37080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Firebase Brand Guidelines">
            <a:extLst>
              <a:ext uri="{FF2B5EF4-FFF2-40B4-BE49-F238E27FC236}">
                <a16:creationId xmlns:a16="http://schemas.microsoft.com/office/drawing/2014/main" id="{DD837504-CBED-47FD-8FBB-DAB52E081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23146" y="553028"/>
            <a:ext cx="3236976" cy="32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y is Android Studio still such a gruesome embarrassment? | TechCrunch">
            <a:extLst>
              <a:ext uri="{FF2B5EF4-FFF2-40B4-BE49-F238E27FC236}">
                <a16:creationId xmlns:a16="http://schemas.microsoft.com/office/drawing/2014/main" id="{26E8AD84-818D-40CF-84F6-985F79C89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2938" y="1391342"/>
            <a:ext cx="3246120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644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09395433-8BB2-43A0-98D7-E70732B1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 eaLnBrk="1" latinLnBrk="0" hangingPunct="1">
              <a:spcBef>
                <a:spcPct val="0"/>
              </a:spcBef>
              <a:spcAft>
                <a:spcPts val="600"/>
              </a:spcAft>
              <a:buNone/>
            </a:pPr>
            <a:r>
              <a:rPr lang="he-IL" sz="5000" b="1" dirty="0">
                <a:solidFill>
                  <a:srgbClr val="0779E9"/>
                </a:solidFill>
                <a:latin typeface="Gisha" charset="0"/>
                <a:ea typeface="Gisha" charset="0"/>
                <a:cs typeface="Gisha" charset="0"/>
              </a:rPr>
              <a:t>תכולה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78347-C3F4-42F1-97A0-636DBACF5DE1}"/>
              </a:ext>
            </a:extLst>
          </p:cNvPr>
          <p:cNvSpPr txBox="1"/>
          <p:nvPr/>
        </p:nvSpPr>
        <p:spPr>
          <a:xfrm>
            <a:off x="1302026" y="1859654"/>
            <a:ext cx="92583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r" rt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e-IL" sz="4000" dirty="0"/>
              <a:t>הוספת בקשות עזרה.</a:t>
            </a:r>
          </a:p>
          <a:p>
            <a:pPr marL="571500" indent="-571500" algn="r" rt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e-IL" sz="4000" dirty="0"/>
              <a:t>קבלת מידע על עמותות.</a:t>
            </a:r>
          </a:p>
          <a:p>
            <a:pPr marL="571500" indent="-571500" algn="r" rt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e-IL" sz="4000" dirty="0"/>
              <a:t>הצגת בקשות העזרה מול המתנדבים.</a:t>
            </a:r>
          </a:p>
          <a:p>
            <a:pPr marL="571500" indent="-571500" algn="r" rt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e-IL" sz="4000" dirty="0"/>
              <a:t>שידוך בין מבקשי עזרה לבין מתנדבים.</a:t>
            </a:r>
          </a:p>
          <a:p>
            <a:pPr marL="571500" indent="-571500" algn="r" rt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e-IL" sz="4000" dirty="0"/>
              <a:t>ניהול המערכת ע"י </a:t>
            </a:r>
            <a:r>
              <a:rPr lang="he-IL" sz="4000"/>
              <a:t>ממשק ניהולי.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3678705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338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Demo - Avensys Consulting">
            <a:extLst>
              <a:ext uri="{FF2B5EF4-FFF2-40B4-BE49-F238E27FC236}">
                <a16:creationId xmlns:a16="http://schemas.microsoft.com/office/drawing/2014/main" id="{495D688A-FF1B-4107-8BB7-E263751A2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6181" y="2176827"/>
            <a:ext cx="5462546" cy="254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34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2B215-E95A-43A6-A769-95313D80F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249" y="967544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he-IL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תהליך הרשמה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1-registeration">
            <a:hlinkClick r:id="" action="ppaction://media"/>
            <a:extLst>
              <a:ext uri="{FF2B5EF4-FFF2-40B4-BE49-F238E27FC236}">
                <a16:creationId xmlns:a16="http://schemas.microsoft.com/office/drawing/2014/main" id="{461F7966-C770-4D37-B6B1-8F7B01C863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126" r="34015"/>
          <a:stretch/>
        </p:blipFill>
        <p:spPr>
          <a:xfrm>
            <a:off x="6941919" y="566916"/>
            <a:ext cx="3242066" cy="57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63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631</Words>
  <Application>Microsoft Office PowerPoint</Application>
  <PresentationFormat>Widescreen</PresentationFormat>
  <Paragraphs>87</Paragraphs>
  <Slides>14</Slides>
  <Notes>12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Abadi</vt:lpstr>
      <vt:lpstr>Arial</vt:lpstr>
      <vt:lpstr>Calibri</vt:lpstr>
      <vt:lpstr>Calibri Light</vt:lpstr>
      <vt:lpstr>Gisha</vt:lpstr>
      <vt:lpstr>Tw Cen MT</vt:lpstr>
      <vt:lpstr>Office Theme</vt:lpstr>
      <vt:lpstr>PowerPoint Presentation</vt:lpstr>
      <vt:lpstr>PowerPoint Presentation</vt:lpstr>
      <vt:lpstr>הרשת החברתית, מהי? ומה חסר בה?</vt:lpstr>
      <vt:lpstr>PowerPoint Presentation</vt:lpstr>
      <vt:lpstr>PowerPoint Presentation</vt:lpstr>
      <vt:lpstr>PowerPoint Presentation</vt:lpstr>
      <vt:lpstr>תכולה</vt:lpstr>
      <vt:lpstr>PowerPoint Presentation</vt:lpstr>
      <vt:lpstr>תהליך הרשמה</vt:lpstr>
      <vt:lpstr>תהליך הוספת בקשת עזרה</vt:lpstr>
      <vt:lpstr>תהליך קבלת משתמשים ואישור בקשות</vt:lpstr>
      <vt:lpstr>PowerPoint Presentation</vt:lpstr>
      <vt:lpstr>תיאום סופי ע"י המנהל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Haneen Jeries</dc:creator>
  <cp:lastModifiedBy>Hussein Abu-Jabal</cp:lastModifiedBy>
  <cp:revision>5</cp:revision>
  <dcterms:created xsi:type="dcterms:W3CDTF">2021-01-19T21:05:15Z</dcterms:created>
  <dcterms:modified xsi:type="dcterms:W3CDTF">2021-01-19T23:13:20Z</dcterms:modified>
</cp:coreProperties>
</file>